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361" r:id="rId3"/>
    <p:sldId id="566" r:id="rId4"/>
    <p:sldId id="362" r:id="rId5"/>
    <p:sldId id="324" r:id="rId6"/>
    <p:sldId id="345" r:id="rId7"/>
    <p:sldId id="561" r:id="rId8"/>
    <p:sldId id="346" r:id="rId9"/>
    <p:sldId id="348" r:id="rId10"/>
    <p:sldId id="347" r:id="rId11"/>
    <p:sldId id="349" r:id="rId12"/>
    <p:sldId id="350" r:id="rId13"/>
    <p:sldId id="363" r:id="rId14"/>
    <p:sldId id="562" r:id="rId15"/>
    <p:sldId id="563" r:id="rId16"/>
    <p:sldId id="565" r:id="rId17"/>
    <p:sldId id="368" r:id="rId18"/>
    <p:sldId id="341" r:id="rId19"/>
    <p:sldId id="351" r:id="rId20"/>
    <p:sldId id="332" r:id="rId21"/>
    <p:sldId id="334" r:id="rId22"/>
    <p:sldId id="335" r:id="rId23"/>
    <p:sldId id="325" r:id="rId24"/>
    <p:sldId id="367" r:id="rId25"/>
    <p:sldId id="352" r:id="rId26"/>
    <p:sldId id="353" r:id="rId27"/>
    <p:sldId id="326" r:id="rId28"/>
    <p:sldId id="327" r:id="rId29"/>
    <p:sldId id="329" r:id="rId30"/>
    <p:sldId id="330" r:id="rId31"/>
    <p:sldId id="331" r:id="rId32"/>
    <p:sldId id="338" r:id="rId33"/>
    <p:sldId id="354" r:id="rId34"/>
    <p:sldId id="355" r:id="rId35"/>
    <p:sldId id="356" r:id="rId36"/>
    <p:sldId id="340" r:id="rId37"/>
    <p:sldId id="358" r:id="rId38"/>
    <p:sldId id="359" r:id="rId39"/>
    <p:sldId id="344" r:id="rId40"/>
    <p:sldId id="360" r:id="rId41"/>
    <p:sldId id="564" r:id="rId42"/>
    <p:sldId id="323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0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88" autoAdjust="0"/>
    <p:restoredTop sz="87167" autoAdjust="0"/>
  </p:normalViewPr>
  <p:slideViewPr>
    <p:cSldViewPr snapToGrid="0">
      <p:cViewPr>
        <p:scale>
          <a:sx n="84" d="100"/>
          <a:sy n="84" d="100"/>
        </p:scale>
        <p:origin x="400" y="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3486C-C753-46BA-83C1-2DC3DB3050AC}" type="datetimeFigureOut">
              <a:rPr lang="en-US" smtClean="0"/>
              <a:t>5/8/22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BDF8B-C338-49A2-B495-F87D86954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5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60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697456"/>
            <a:ext cx="7772400" cy="1806031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GANs</a:t>
            </a: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</p:spTree>
    <p:extLst>
      <p:ext uri="{BB962C8B-B14F-4D97-AF65-F5344CB8AC3E}">
        <p14:creationId xmlns:p14="http://schemas.microsoft.com/office/powerpoint/2010/main" val="340115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1120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91644" cy="798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644" y="34824"/>
            <a:ext cx="737165" cy="764167"/>
          </a:xfrm>
          <a:prstGeom prst="rect">
            <a:avLst/>
          </a:prstGeom>
        </p:spPr>
      </p:pic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GANs</a:t>
            </a:r>
          </a:p>
        </p:txBody>
      </p:sp>
    </p:spTree>
    <p:extLst>
      <p:ext uri="{BB962C8B-B14F-4D97-AF65-F5344CB8AC3E}">
        <p14:creationId xmlns:p14="http://schemas.microsoft.com/office/powerpoint/2010/main" val="383712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80525"/>
            <a:ext cx="7886700" cy="158977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GANs</a:t>
            </a:r>
          </a:p>
        </p:txBody>
      </p:sp>
    </p:spTree>
    <p:extLst>
      <p:ext uri="{BB962C8B-B14F-4D97-AF65-F5344CB8AC3E}">
        <p14:creationId xmlns:p14="http://schemas.microsoft.com/office/powerpoint/2010/main" val="39468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5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9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25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12AB4-83B7-4D7E-B543-6568140ABEE2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6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ajatvd.github.io/NTK/" TargetMode="External"/><Relationship Id="rId2" Type="http://schemas.openxmlformats.org/officeDocument/2006/relationships/hyperlink" Target="https://towardsdatascience.com/kernel-function-6f1d2be609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06" y="1147763"/>
            <a:ext cx="7772400" cy="1806031"/>
          </a:xfrm>
        </p:spPr>
        <p:txBody>
          <a:bodyPr anchor="ctr">
            <a:normAutofit fontScale="90000"/>
          </a:bodyPr>
          <a:lstStyle/>
          <a:p>
            <a:r>
              <a:rPr lang="en-US" sz="2400" dirty="0"/>
              <a:t>Deep Learning Theory and Applications</a:t>
            </a:r>
            <a:br>
              <a:rPr lang="en-US" dirty="0"/>
            </a:br>
            <a:r>
              <a:rPr lang="en-US" dirty="0"/>
              <a:t>Kernel Methods and </a:t>
            </a:r>
            <a:br>
              <a:rPr lang="en-US" dirty="0"/>
            </a:br>
            <a:r>
              <a:rPr lang="en-US" dirty="0"/>
              <a:t>Neural Tangent Kernels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8706" y="4046234"/>
            <a:ext cx="6858000" cy="1327039"/>
          </a:xfrm>
        </p:spPr>
        <p:txBody>
          <a:bodyPr>
            <a:normAutofit/>
          </a:bodyPr>
          <a:lstStyle/>
          <a:p>
            <a:r>
              <a:rPr lang="en-US" dirty="0"/>
              <a:t>CPSC/AMTH 663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10" y="3819645"/>
            <a:ext cx="1717314" cy="1780219"/>
          </a:xfrm>
          <a:prstGeom prst="rect">
            <a:avLst/>
          </a:prstGeom>
        </p:spPr>
      </p:pic>
      <p:pic>
        <p:nvPicPr>
          <p:cNvPr id="1026" name="Picture 2" descr="https://ypps.yale.edu/sites/default/files/yale_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5" r="58740" b="37504"/>
          <a:stretch/>
        </p:blipFill>
        <p:spPr bwMode="auto">
          <a:xfrm>
            <a:off x="373888" y="4148368"/>
            <a:ext cx="1988165" cy="9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949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Mercer’s Theorem Result: </a:t>
            </a:r>
            <a:r>
              <a:rPr lang="en-US" i="1" dirty="0"/>
              <a:t>If M is a non-negative positive semi-definite matrix of dimension n x n, then it is the Gram matrix (matrix of inner products) of the data vectors in another space V </a:t>
            </a:r>
          </a:p>
          <a:p>
            <a:pPr lvl="1"/>
            <a:r>
              <a:rPr lang="en-US" i="1" dirty="0"/>
              <a:t>This space is usually higher dimensional and involves “lifting” of vectors via a feature map,  x</a:t>
            </a:r>
            <a:r>
              <a:rPr lang="en-US" i="1" baseline="-25000" dirty="0"/>
              <a:t>i</a:t>
            </a:r>
            <a:r>
              <a:rPr lang="en-US" i="1" dirty="0"/>
              <a:t>-&gt;  ⏀(x)</a:t>
            </a:r>
          </a:p>
          <a:p>
            <a:pPr lvl="1"/>
            <a:endParaRPr lang="en-US" i="1" dirty="0"/>
          </a:p>
          <a:p>
            <a:r>
              <a:rPr lang="en-US" i="1" dirty="0"/>
              <a:t>This space V could be infinite dimensional and does not have to be found!</a:t>
            </a:r>
          </a:p>
          <a:p>
            <a:r>
              <a:rPr lang="en-US" i="1"/>
              <a:t>(But we do find them in NTK)</a:t>
            </a:r>
            <a:endParaRPr lang="en-US" i="1" dirty="0"/>
          </a:p>
          <a:p>
            <a:endParaRPr lang="en-US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Kernel Trick</a:t>
            </a:r>
          </a:p>
        </p:txBody>
      </p:sp>
    </p:spTree>
    <p:extLst>
      <p:ext uri="{BB962C8B-B14F-4D97-AF65-F5344CB8AC3E}">
        <p14:creationId xmlns:p14="http://schemas.microsoft.com/office/powerpoint/2010/main" val="215383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22644" y="1456112"/>
                <a:ext cx="8821356" cy="511209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Example: PCA </a:t>
                </a:r>
                <a:r>
                  <a:rPr lang="en-US" dirty="0">
                    <a:sym typeface="Wingdings"/>
                  </a:rPr>
                  <a:t> Kernel PCA </a:t>
                </a:r>
              </a:p>
              <a:p>
                <a:r>
                  <a:rPr lang="en-US" b="1" dirty="0">
                    <a:sym typeface="Wingdings"/>
                  </a:rPr>
                  <a:t>PCA </a:t>
                </a:r>
                <a:r>
                  <a:rPr lang="en-US" dirty="0">
                    <a:sym typeface="Wingdings"/>
                  </a:rPr>
                  <a:t>is a method of dimensionality reduction where data is rotated into a new set of features that are linear combinations of original features </a:t>
                </a:r>
              </a:p>
              <a:p>
                <a:r>
                  <a:rPr lang="en-US" dirty="0">
                    <a:sym typeface="Wingdings"/>
                  </a:rPr>
                  <a:t>New dimensions are eigenvectors of the feature covariance matrix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∑</m:t>
                    </m:r>
                  </m:oMath>
                </a14:m>
                <a:r>
                  <a:rPr lang="en-US" dirty="0">
                    <a:sym typeface="Wingdings"/>
                  </a:rPr>
                  <a:t> </a:t>
                </a:r>
              </a:p>
              <a:p>
                <a:r>
                  <a:rPr lang="en-US" dirty="0">
                    <a:sym typeface="Wingdings"/>
                  </a:rPr>
                  <a:t>If instead of the feature covariance matrix, we use kernel matrix M of pairwise similarities between </a:t>
                </a:r>
                <a:r>
                  <a:rPr lang="en-US" dirty="0" err="1">
                    <a:sym typeface="Wingdings"/>
                  </a:rPr>
                  <a:t>datapoints</a:t>
                </a:r>
                <a:endParaRPr lang="en-US" dirty="0">
                  <a:sym typeface="Wingdings"/>
                </a:endParaRPr>
              </a:p>
              <a:p>
                <a:pPr lvl="1"/>
                <a:r>
                  <a:rPr lang="en-US" dirty="0">
                    <a:sym typeface="Wingdings"/>
                  </a:rPr>
                  <a:t>Then we know this is a feature covariance matrix in some very high dimensional space </a:t>
                </a:r>
              </a:p>
              <a:p>
                <a:r>
                  <a:rPr lang="en-US" dirty="0">
                    <a:sym typeface="Wingdings"/>
                  </a:rPr>
                  <a:t>Eigenvectors of the kernel matrix M give Kernel-PCA</a:t>
                </a:r>
              </a:p>
              <a:p>
                <a:pPr lvl="1"/>
                <a:r>
                  <a:rPr lang="en-US" dirty="0">
                    <a:sym typeface="Wingdings"/>
                  </a:rPr>
                  <a:t>Nonlinear directions of highest variation!</a:t>
                </a:r>
              </a:p>
              <a:p>
                <a:pPr lvl="1"/>
                <a:r>
                  <a:rPr lang="en-US" dirty="0">
                    <a:sym typeface="Wingdings"/>
                  </a:rPr>
                  <a:t>Modifications of this give Laplacian </a:t>
                </a:r>
                <a:r>
                  <a:rPr lang="en-US" dirty="0" err="1">
                    <a:sym typeface="Wingdings"/>
                  </a:rPr>
                  <a:t>eigenmaps</a:t>
                </a:r>
                <a:r>
                  <a:rPr lang="en-US" dirty="0">
                    <a:sym typeface="Wingdings"/>
                  </a:rPr>
                  <a:t>, diffusion maps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44" y="1456112"/>
                <a:ext cx="8821356" cy="5112092"/>
              </a:xfrm>
              <a:blipFill rotWithShape="0">
                <a:blip r:embed="rId2"/>
                <a:stretch>
                  <a:fillRect l="-1244" t="-3103" b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5880"/>
            <a:ext cx="8391644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methods to find non-linear functions</a:t>
            </a:r>
          </a:p>
        </p:txBody>
      </p:sp>
    </p:spTree>
    <p:extLst>
      <p:ext uri="{BB962C8B-B14F-4D97-AF65-F5344CB8AC3E}">
        <p14:creationId xmlns:p14="http://schemas.microsoft.com/office/powerpoint/2010/main" val="451173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vs Kernel PCA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4790" y="5655733"/>
            <a:ext cx="714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Linear algorithm applied to find non-linear dimensions using kernel trick!</a:t>
            </a:r>
          </a:p>
        </p:txBody>
      </p:sp>
      <p:pic>
        <p:nvPicPr>
          <p:cNvPr id="9220" name="Picture 4" descr="hat are the advantages of kernel PCA over standard PCA? - Cros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55" y="1460474"/>
            <a:ext cx="738187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205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2AB006-5A62-0341-A53F-0E3EDFD17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 ridge regression (KRR) combines ridge regression (linear least squares with l2-norm regularization) with the kernel trick</a:t>
            </a:r>
          </a:p>
          <a:p>
            <a:r>
              <a:rPr lang="en-US" dirty="0"/>
              <a:t>Learns a linear function in the space induced by the respective kernel and the data</a:t>
            </a:r>
          </a:p>
          <a:p>
            <a:r>
              <a:rPr lang="en-US" dirty="0"/>
              <a:t>For non-linear kernels, this corresponds to a non-linear function in the original space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0ECC54-DAC0-FE48-AF80-C7F00509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Ridge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435E9-0C3F-CD47-859D-8EA3A1A0C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29" y="4238637"/>
            <a:ext cx="4201610" cy="220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12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834DDD-78B4-C34B-BD24-2DDF17C35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Suppose we want to know the value of y for a point x=60 for some non-linear function </a:t>
            </a:r>
          </a:p>
          <a:p>
            <a:r>
              <a:rPr lang="en-US" dirty="0"/>
              <a:t>We are given the value of the function at several points x</a:t>
            </a:r>
            <a:r>
              <a:rPr lang="en-US" baseline="-25000" dirty="0"/>
              <a:t>0 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x</a:t>
            </a:r>
            <a:r>
              <a:rPr lang="en-US" baseline="-25000" dirty="0"/>
              <a:t>2</a:t>
            </a:r>
            <a:r>
              <a:rPr lang="en-US" dirty="0"/>
              <a:t> 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Idea: We should look at nearby x values in the training data, the closer the training datapoint is to x=60 the more relevant its y value for our estimation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9D458-C9E4-2240-BB9E-4A49C9393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Kernel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2DBED-A000-0249-A384-698FFC555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709" y="2187615"/>
            <a:ext cx="3465566" cy="266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01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EDD406-46B4-BE47-84AE-C0FF62F6D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can formalize this notion using a Gaussian Kernel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to estimate a y, we just need a weighting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Our kernel has one parameter, sigma or the bandwidth, the NTK kernel has many, and the neural network tunes them during training in a certain regime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41D37B-4D8B-734F-ACAD-1ADEDB12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Kernel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B3B98-1AE5-F74C-A932-93C933366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941" y="1905804"/>
            <a:ext cx="3314700" cy="93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E6DF06-224A-5142-9C26-77EF6BF4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866" y="3429000"/>
            <a:ext cx="38862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03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69D435-585D-7645-A093-242D7758E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perform ridge regression or minimize L2 loss because of the </a:t>
            </a:r>
            <a:r>
              <a:rPr lang="en-US" dirty="0" err="1"/>
              <a:t>Neyshambur</a:t>
            </a:r>
            <a:r>
              <a:rPr lang="en-US" dirty="0"/>
              <a:t> theory </a:t>
            </a:r>
          </a:p>
          <a:p>
            <a:r>
              <a:rPr lang="en-US" dirty="0"/>
              <a:t>SGD prefers low norm solutions when initialized to low norm initializations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4D09AC-7CA6-ED4E-B15C-F29ECBD25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 </a:t>
            </a:r>
          </a:p>
        </p:txBody>
      </p:sp>
    </p:spTree>
    <p:extLst>
      <p:ext uri="{BB962C8B-B14F-4D97-AF65-F5344CB8AC3E}">
        <p14:creationId xmlns:p14="http://schemas.microsoft.com/office/powerpoint/2010/main" val="2310092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4FFDAB-9F96-E346-BD5B-716DE3414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NTK maps datapoints to a new feature space based on their derivative around the initialization of the neural network, i.e. how sensitive the output at that x is to changes in the parameters </a:t>
            </a:r>
          </a:p>
          <a:p>
            <a:r>
              <a:rPr lang="en-US" dirty="0"/>
              <a:t>This is the new explicit feature map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Inner products in this feature map give you a notion of similarity and can be used to create a kernel matrix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A49B54-BB84-5947-A3FB-F11953F0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NTK as an explicit mapping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A999C-1F8B-3E40-886B-516B7D90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60" y="3207015"/>
            <a:ext cx="2571326" cy="443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F8B5B3-425A-CA4C-AC30-D8F38FFBF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2" y="4814908"/>
            <a:ext cx="3138588" cy="189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87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Tangent Kernel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8991"/>
            <a:ext cx="7872121" cy="60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29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1576729"/>
          </a:xfrm>
        </p:spPr>
        <p:txBody>
          <a:bodyPr/>
          <a:lstStyle/>
          <a:p>
            <a:r>
              <a:rPr lang="en-US" dirty="0"/>
              <a:t>In this regime we will be studying full batch gradient descent, i.e., gradient descent on the whole dataset</a:t>
            </a:r>
          </a:p>
          <a:p>
            <a:r>
              <a:rPr lang="en-US" dirty="0"/>
              <a:t>The expression for this can be simplified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Batch Gradient Descent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31" y="2641600"/>
            <a:ext cx="4064000" cy="139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31" y="3884717"/>
            <a:ext cx="3517900" cy="86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31" y="4803508"/>
            <a:ext cx="3200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55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 Methods and Neural Networks </a:t>
            </a:r>
          </a:p>
          <a:p>
            <a:r>
              <a:rPr lang="en-US" dirty="0"/>
              <a:t>Linearization of gradient </a:t>
            </a:r>
          </a:p>
          <a:p>
            <a:r>
              <a:rPr lang="en-US" dirty="0"/>
              <a:t>Lazy Regime </a:t>
            </a:r>
          </a:p>
          <a:p>
            <a:r>
              <a:rPr lang="en-US" dirty="0"/>
              <a:t>Gradient Flow</a:t>
            </a:r>
          </a:p>
          <a:p>
            <a:r>
              <a:rPr lang="en-US" dirty="0"/>
              <a:t>Kernel Methods and Generalization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077704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38667"/>
            <a:ext cx="8391644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Taylor Expansion of weights around initialization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607558"/>
            <a:ext cx="50800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981700"/>
            <a:ext cx="5334000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21" y="2406549"/>
            <a:ext cx="8177723" cy="370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8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model is only a good approximation in the </a:t>
            </a:r>
            <a:r>
              <a:rPr lang="en-US" b="1" dirty="0"/>
              <a:t>lazy regim</a:t>
            </a:r>
            <a:r>
              <a:rPr lang="en-US" dirty="0"/>
              <a:t>e where the Jacobian does not change much during training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lazy regime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367" y="2334683"/>
            <a:ext cx="2717800" cy="49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67" y="3153739"/>
            <a:ext cx="4114800" cy="62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099795"/>
            <a:ext cx="8572500" cy="9302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2" y="5242690"/>
            <a:ext cx="9144000" cy="50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50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Negligible Change in Jacobian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6919"/>
            <a:ext cx="9144000" cy="633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16" y="2937933"/>
            <a:ext cx="2019300" cy="50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627" y="2937933"/>
            <a:ext cx="615373" cy="520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32812" y="2995555"/>
            <a:ext cx="1506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referred to as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132" y="4377056"/>
            <a:ext cx="78965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Means that the change in w required to produce a change in the function causes a</a:t>
            </a:r>
          </a:p>
          <a:p>
            <a:r>
              <a:rPr lang="en-US" dirty="0"/>
              <a:t>Negligible change in the Jacobian </a:t>
            </a:r>
          </a:p>
          <a:p>
            <a:endParaRPr lang="en-US" dirty="0"/>
          </a:p>
          <a:p>
            <a:r>
              <a:rPr lang="en-US" dirty="0"/>
              <a:t>Thus the model is very close </a:t>
            </a:r>
            <a:r>
              <a:rPr lang="en-US" b="1" dirty="0"/>
              <a:t>to its linear approximation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32" y="3575853"/>
            <a:ext cx="1358900" cy="7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43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Width of Network </a:t>
            </a:r>
          </a:p>
        </p:txBody>
      </p:sp>
      <p:pic>
        <p:nvPicPr>
          <p:cNvPr id="1026" name="Picture 2" descr="imple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2167467"/>
            <a:ext cx="91249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280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3DD89F-DD76-304E-BF0F-91081700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initial NTK of the network is a deterministic kernel as the width increases </a:t>
            </a:r>
          </a:p>
          <a:p>
            <a:r>
              <a:rPr lang="en-US" dirty="0"/>
              <a:t>In the infinite limit the kernel stays constant as we optimize the weights </a:t>
            </a:r>
          </a:p>
          <a:p>
            <a:r>
              <a:rPr lang="en-US" dirty="0"/>
              <a:t>Thus, the network is computing a kernel ridge regression</a:t>
            </a:r>
          </a:p>
          <a:p>
            <a:r>
              <a:rPr lang="en-US" dirty="0"/>
              <a:t>SGD is actually doing kernel gradient descent which can be proven to have an optimal minima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0A5434-A880-0B4E-8170-1FFE9A702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width limit </a:t>
            </a:r>
          </a:p>
        </p:txBody>
      </p:sp>
    </p:spTree>
    <p:extLst>
      <p:ext uri="{BB962C8B-B14F-4D97-AF65-F5344CB8AC3E}">
        <p14:creationId xmlns:p14="http://schemas.microsoft.com/office/powerpoint/2010/main" val="1543986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2216337"/>
            <a:ext cx="8821356" cy="4235263"/>
          </a:xfrm>
        </p:spPr>
        <p:txBody>
          <a:bodyPr/>
          <a:lstStyle/>
          <a:p>
            <a:r>
              <a:rPr lang="en-US" dirty="0"/>
              <a:t>A large width for a neural network means that there are a lot of neurons affecting the output</a:t>
            </a:r>
          </a:p>
          <a:p>
            <a:r>
              <a:rPr lang="en-US" dirty="0"/>
              <a:t>Why does this mean that the change in the Jacobian is small??</a:t>
            </a:r>
          </a:p>
          <a:p>
            <a:r>
              <a:rPr lang="en-US" dirty="0">
                <a:solidFill>
                  <a:srgbClr val="333333"/>
                </a:solidFill>
                <a:latin typeface="Helvetica" charset="0"/>
              </a:rPr>
              <a:t>A small change in all of these neuron weights can result in a very large change in he output, so the neurons need to move very little to fit the data.</a:t>
            </a:r>
          </a:p>
          <a:p>
            <a:r>
              <a:rPr lang="en-US" dirty="0">
                <a:solidFill>
                  <a:srgbClr val="333333"/>
                </a:solidFill>
                <a:latin typeface="Helvetica" charset="0"/>
              </a:rPr>
              <a:t>If the weights move less, the linear approximation is more accurate.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to network width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32" y="1066801"/>
            <a:ext cx="3710813" cy="4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18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try rescaling the output y by a factor 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Assume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to scale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34" y="1883834"/>
            <a:ext cx="47371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1" y="3140314"/>
            <a:ext cx="1231900" cy="41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34" y="4163748"/>
            <a:ext cx="8483600" cy="93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333" y="5392523"/>
            <a:ext cx="6824247" cy="58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67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Initializations</a:t>
            </a:r>
          </a:p>
        </p:txBody>
      </p:sp>
      <p:pic>
        <p:nvPicPr>
          <p:cNvPr id="2050" name="Picture 2" descr="nit func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76" y="1497490"/>
            <a:ext cx="5982288" cy="433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55" y="658642"/>
            <a:ext cx="6934200" cy="698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1811" y="6116127"/>
            <a:ext cx="610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Equivalent to </a:t>
            </a:r>
            <a:r>
              <a:rPr lang="en-US"/>
              <a:t>random functions drawn from a Gaussian Process </a:t>
            </a:r>
          </a:p>
        </p:txBody>
      </p:sp>
    </p:spTree>
    <p:extLst>
      <p:ext uri="{BB962C8B-B14F-4D97-AF65-F5344CB8AC3E}">
        <p14:creationId xmlns:p14="http://schemas.microsoft.com/office/powerpoint/2010/main" val="1995991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training with GD</a:t>
            </a:r>
          </a:p>
        </p:txBody>
      </p:sp>
      <p:pic>
        <p:nvPicPr>
          <p:cNvPr id="3074" name="Picture 2" descr="raining gif 100 ne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98991"/>
            <a:ext cx="7115175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329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of the weights </a:t>
            </a:r>
          </a:p>
        </p:txBody>
      </p:sp>
      <p:pic>
        <p:nvPicPr>
          <p:cNvPr id="4098" name="Picture 2" descr="im width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867" y="1168400"/>
            <a:ext cx="5000625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67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B0E39F-B88D-F8C3-0992-1ED4A720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2260600"/>
            <a:ext cx="61595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8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width, Weights don</a:t>
            </a:r>
            <a:r>
              <a:rPr lang="mr-IN" dirty="0"/>
              <a:t>’</a:t>
            </a:r>
            <a:r>
              <a:rPr lang="en-US" dirty="0"/>
              <a:t>t Budge! </a:t>
            </a:r>
          </a:p>
        </p:txBody>
      </p:sp>
      <p:pic>
        <p:nvPicPr>
          <p:cNvPr id="5122" name="Picture 2" descr="im width 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34" y="2210241"/>
            <a:ext cx="2895600" cy="287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 width 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17" y="2210241"/>
            <a:ext cx="3045529" cy="281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334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Relative Change in weights w/training </a:t>
            </a:r>
          </a:p>
        </p:txBody>
      </p:sp>
      <p:pic>
        <p:nvPicPr>
          <p:cNvPr id="6146" name="Picture 2" descr="oss curv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28" y="1376529"/>
            <a:ext cx="3708400" cy="285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ight bud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797" y="1417805"/>
            <a:ext cx="3815847" cy="281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283" y="4810872"/>
            <a:ext cx="21209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58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vs Linearized Loss</a:t>
            </a:r>
          </a:p>
        </p:txBody>
      </p:sp>
      <p:pic>
        <p:nvPicPr>
          <p:cNvPr id="7170" name="Picture 2" descr="oss, fixed ax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00" y="1137658"/>
            <a:ext cx="7073409" cy="526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685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the evolution of weights as a differential equation and study it continuously in time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 finite difference equation but lets take learning rate to be very small to turn into a diff </a:t>
            </a:r>
            <a:r>
              <a:rPr lang="en-US" dirty="0" err="1"/>
              <a:t>eq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evolution of weights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84" y="2082800"/>
            <a:ext cx="3340100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84" y="5186363"/>
            <a:ext cx="2921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28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continuous version of the weight derivative is called Gradient flow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Think of a continuous version of stochastic gradient descent </a:t>
            </a:r>
          </a:p>
          <a:p>
            <a:r>
              <a:rPr lang="en-US" dirty="0"/>
              <a:t>Trajectory of this gradient over time closely follows GD in the </a:t>
            </a:r>
            <a:r>
              <a:rPr lang="en-US" b="1" dirty="0"/>
              <a:t>lazy regime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17" y="2104496"/>
            <a:ext cx="2921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5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Dot notation for derivatives gives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Dropping time variable from equation, and writing out the loss function gives 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Gradient Flow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84" y="1735666"/>
            <a:ext cx="3136900" cy="71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34" y="3588014"/>
            <a:ext cx="29718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2644" y="1098738"/>
            <a:ext cx="8821356" cy="51120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get model output dynamics apply chain rule 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Recall the Neural Tangent Kernel, this is the associated matrix (matrix of inner products)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 it a new symbol</a:t>
            </a:r>
          </a:p>
          <a:p>
            <a:endParaRPr lang="en-US" dirty="0"/>
          </a:p>
          <a:p>
            <a:r>
              <a:rPr lang="en-US" dirty="0"/>
              <a:t>Recall this is the matrix induced by the kernel feature map</a:t>
            </a:r>
          </a:p>
          <a:p>
            <a:r>
              <a:rPr lang="en-US" dirty="0"/>
              <a:t>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Dynamics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28" y="1840467"/>
            <a:ext cx="6134100" cy="67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95" y="3155182"/>
            <a:ext cx="1663700" cy="72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811" y="4199467"/>
            <a:ext cx="635000" cy="4844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28" y="5906030"/>
            <a:ext cx="2571326" cy="44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39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Training changes to simple ODE solving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 </a:t>
            </a:r>
          </a:p>
          <a:p>
            <a:r>
              <a:rPr lang="en-US" dirty="0"/>
              <a:t>This is the solution or </a:t>
            </a:r>
            <a:r>
              <a:rPr lang="en-US" i="1" dirty="0"/>
              <a:t>equilibrium</a:t>
            </a:r>
            <a:r>
              <a:rPr lang="en-US" dirty="0"/>
              <a:t> of the 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the matrix can be diagonalized then exponent of matrix is just the exponent applied to the eigenvalues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in the Kernel Regime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44" y="1731169"/>
            <a:ext cx="34925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3395266"/>
            <a:ext cx="27686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764" y="2366169"/>
            <a:ext cx="1092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01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Descent along Eigenvectors of NTK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208344" y="1064871"/>
            <a:ext cx="882135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H(w</a:t>
            </a:r>
            <a:r>
              <a:rPr lang="en-US" baseline="-25000" dirty="0"/>
              <a:t>0</a:t>
            </a:r>
            <a:r>
              <a:rPr lang="en-US" dirty="0"/>
              <a:t>)  positive  semi-</a:t>
            </a:r>
            <a:r>
              <a:rPr lang="en-US" i="1" dirty="0"/>
              <a:t>definite</a:t>
            </a:r>
          </a:p>
          <a:p>
            <a:r>
              <a:rPr lang="en-US" i="1" dirty="0"/>
              <a:t>Lets assume we have no 0 eigenvalues, then it is </a:t>
            </a:r>
            <a:r>
              <a:rPr lang="en-US" b="1" i="1" dirty="0"/>
              <a:t>positive definite </a:t>
            </a:r>
          </a:p>
          <a:p>
            <a:r>
              <a:rPr lang="en-US" dirty="0"/>
              <a:t>This means that we can </a:t>
            </a:r>
            <a:r>
              <a:rPr lang="en-US" dirty="0" err="1"/>
              <a:t>eigendecompose</a:t>
            </a:r>
            <a:r>
              <a:rPr lang="en-US" dirty="0"/>
              <a:t> H(w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r>
              <a:rPr lang="en-US" dirty="0" err="1"/>
              <a:t>Eigendecomposition</a:t>
            </a:r>
            <a:r>
              <a:rPr lang="en-US" dirty="0"/>
              <a:t> decomposes the gradient into n independent directions we have to go</a:t>
            </a:r>
          </a:p>
          <a:p>
            <a:r>
              <a:rPr lang="en-US" dirty="0"/>
              <a:t>Steps in these directions causes those eigenvalues to decay</a:t>
            </a:r>
          </a:p>
          <a:p>
            <a:r>
              <a:rPr lang="en-US" dirty="0"/>
              <a:t>Eventually gradient will be 0</a:t>
            </a:r>
          </a:p>
          <a:p>
            <a:r>
              <a:rPr lang="en-US" dirty="0"/>
              <a:t>This is also our </a:t>
            </a:r>
            <a:r>
              <a:rPr lang="en-US" dirty="0">
                <a:highlight>
                  <a:srgbClr val="FFFF00"/>
                </a:highlight>
              </a:rPr>
              <a:t>global</a:t>
            </a:r>
            <a:r>
              <a:rPr lang="en-US" dirty="0"/>
              <a:t> minimum solution where y(w)-y!</a:t>
            </a:r>
          </a:p>
        </p:txBody>
      </p:sp>
    </p:spTree>
    <p:extLst>
      <p:ext uri="{BB962C8B-B14F-4D97-AF65-F5344CB8AC3E}">
        <p14:creationId xmlns:p14="http://schemas.microsoft.com/office/powerpoint/2010/main" val="12109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Eigenvector Decay Visualized </a:t>
            </a:r>
          </a:p>
        </p:txBody>
      </p:sp>
      <p:pic>
        <p:nvPicPr>
          <p:cNvPr id="8194" name="Picture 2" descr="llip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308" y="1974876"/>
            <a:ext cx="5205625" cy="389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6400" y="1202267"/>
            <a:ext cx="348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case of a 2-point dataset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933" y="6096000"/>
            <a:ext cx="511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Notice this is also happening with small alpha! Why?</a:t>
            </a:r>
          </a:p>
        </p:txBody>
      </p:sp>
    </p:spTree>
    <p:extLst>
      <p:ext uri="{BB962C8B-B14F-4D97-AF65-F5344CB8AC3E}">
        <p14:creationId xmlns:p14="http://schemas.microsoft.com/office/powerpoint/2010/main" val="156309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F15913-782F-D24A-BC0B-99989C2D4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 </a:t>
            </a:r>
            <a:r>
              <a:rPr lang="en-US" b="1" dirty="0"/>
              <a:t>infinite width </a:t>
            </a:r>
            <a:r>
              <a:rPr lang="en-US" dirty="0"/>
              <a:t>or </a:t>
            </a:r>
            <a:r>
              <a:rPr lang="en-US" b="1" dirty="0"/>
              <a:t>large scale scenario </a:t>
            </a:r>
            <a:r>
              <a:rPr lang="en-US" dirty="0"/>
              <a:t>neural networks become equivalent to a kernel method</a:t>
            </a:r>
          </a:p>
          <a:p>
            <a:r>
              <a:rPr lang="en-US" dirty="0"/>
              <a:t>This creates a very interesting connection between neural networks and kernel methods</a:t>
            </a:r>
          </a:p>
          <a:p>
            <a:r>
              <a:rPr lang="en-US" dirty="0"/>
              <a:t>This kernel method uses a specific kernel called the </a:t>
            </a:r>
            <a:r>
              <a:rPr lang="en-US" b="1" dirty="0"/>
              <a:t>Neural Tangent Kernel</a:t>
            </a:r>
          </a:p>
          <a:p>
            <a:r>
              <a:rPr lang="en-US" dirty="0"/>
              <a:t>Neural networks become equivalent to kernel ridge regression </a:t>
            </a:r>
          </a:p>
          <a:p>
            <a:pPr lvl="1"/>
            <a:r>
              <a:rPr lang="en-US" dirty="0"/>
              <a:t>Such a method is a linear method on top of a non-linear feature map </a:t>
            </a:r>
          </a:p>
          <a:p>
            <a:r>
              <a:rPr lang="en-US" dirty="0"/>
              <a:t>Using SGD to solve this starting from low norm-initialization leads to a low functional norm, stable, generalizable solution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6479D0-2543-6E4E-ACA4-99C01C4C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NTK and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2240414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Training the model in the kernel regime is equivalent to solving a linear system.</a:t>
            </a:r>
          </a:p>
          <a:p>
            <a:r>
              <a:rPr lang="en-US" dirty="0"/>
              <a:t>Happy that gradient descent does something reasonable in this domain!</a:t>
            </a:r>
          </a:p>
          <a:p>
            <a:r>
              <a:rPr lang="en-US" dirty="0"/>
              <a:t>What does this mean for generalization?</a:t>
            </a:r>
          </a:p>
          <a:p>
            <a:r>
              <a:rPr lang="en-US" dirty="0"/>
              <a:t>This system of equations is under-determined as you increase width to infinity</a:t>
            </a:r>
          </a:p>
          <a:p>
            <a:r>
              <a:rPr lang="en-US" dirty="0"/>
              <a:t>However it can be shown that in the infinite width limit this converges to the </a:t>
            </a:r>
            <a:r>
              <a:rPr lang="en-US" dirty="0" err="1"/>
              <a:t>minimium</a:t>
            </a:r>
            <a:r>
              <a:rPr lang="en-US" dirty="0"/>
              <a:t> norm solution</a:t>
            </a:r>
          </a:p>
          <a:p>
            <a:r>
              <a:rPr lang="en-US" dirty="0"/>
              <a:t>Gradient descent chooses that solution which has minimum ‖</a:t>
            </a:r>
            <a:r>
              <a:rPr lang="en-US" b="1" i="1" dirty="0"/>
              <a:t>w</a:t>
            </a:r>
            <a:r>
              <a:rPr lang="en-US" dirty="0"/>
              <a:t>‖2 as long as you start with a low norm initialization </a:t>
            </a:r>
          </a:p>
          <a:p>
            <a:r>
              <a:rPr lang="en-US" dirty="0"/>
              <a:t>Thus this has small complexity in terms of </a:t>
            </a:r>
            <a:r>
              <a:rPr lang="en-US" dirty="0" err="1"/>
              <a:t>Neyshambur</a:t>
            </a:r>
            <a:r>
              <a:rPr lang="en-US" dirty="0"/>
              <a:t> et al.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</a:t>
            </a:r>
          </a:p>
        </p:txBody>
      </p:sp>
    </p:spTree>
    <p:extLst>
      <p:ext uri="{BB962C8B-B14F-4D97-AF65-F5344CB8AC3E}">
        <p14:creationId xmlns:p14="http://schemas.microsoft.com/office/powerpoint/2010/main" val="1282141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0EAF87-2DF6-7348-8F0B-375229945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Turns out they are not equivalent </a:t>
            </a:r>
          </a:p>
          <a:p>
            <a:r>
              <a:rPr lang="en-US" dirty="0"/>
              <a:t>Neural networks generally perform better than NTKs even at “infinite width limit”</a:t>
            </a:r>
          </a:p>
          <a:p>
            <a:r>
              <a:rPr lang="en-US" dirty="0"/>
              <a:t>This means that NTKs are actually missing something</a:t>
            </a:r>
          </a:p>
          <a:p>
            <a:r>
              <a:rPr lang="en-US" dirty="0"/>
              <a:t>Recently proposed: enhanced NTKs</a:t>
            </a:r>
          </a:p>
          <a:p>
            <a:r>
              <a:rPr lang="en-US" dirty="0"/>
              <a:t>But still provides some means of studying neural networks in an idealized setting</a:t>
            </a:r>
          </a:p>
          <a:p>
            <a:r>
              <a:rPr lang="en-US" dirty="0"/>
              <a:t>Still an active area of research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6782F3-F633-A647-881A-AFCDEFA2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NTKs equivalent to NNs?</a:t>
            </a:r>
          </a:p>
        </p:txBody>
      </p:sp>
    </p:spTree>
    <p:extLst>
      <p:ext uri="{BB962C8B-B14F-4D97-AF65-F5344CB8AC3E}">
        <p14:creationId xmlns:p14="http://schemas.microsoft.com/office/powerpoint/2010/main" val="722155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8596989" cy="5471396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dirty="0" err="1"/>
              <a:t>Jacot</a:t>
            </a:r>
            <a:r>
              <a:rPr lang="en-US" dirty="0"/>
              <a:t> et al. </a:t>
            </a:r>
            <a:r>
              <a:rPr lang="en-US" b="1" dirty="0"/>
              <a:t>Neural Tangent Kernel: Convergence and Generalization in Neural Networks</a:t>
            </a:r>
            <a:r>
              <a:rPr lang="en-US" dirty="0"/>
              <a:t>, </a:t>
            </a:r>
            <a:r>
              <a:rPr lang="en-US" dirty="0" err="1"/>
              <a:t>NeurIPS</a:t>
            </a:r>
            <a:r>
              <a:rPr lang="en-US" dirty="0"/>
              <a:t> 2018</a:t>
            </a:r>
          </a:p>
          <a:p>
            <a:pPr marL="228600" lvl="1">
              <a:spcBef>
                <a:spcPts val="1000"/>
              </a:spcBef>
            </a:pPr>
            <a:r>
              <a:rPr lang="en-US" dirty="0" err="1"/>
              <a:t>Chizat</a:t>
            </a:r>
            <a:r>
              <a:rPr lang="en-US" dirty="0"/>
              <a:t> et al. </a:t>
            </a:r>
            <a:r>
              <a:rPr lang="en-US" b="1" dirty="0"/>
              <a:t>On Lazy Training in Differentiable Programming </a:t>
            </a:r>
            <a:r>
              <a:rPr lang="en-US" dirty="0" err="1"/>
              <a:t>NeurIPS</a:t>
            </a:r>
            <a:r>
              <a:rPr lang="en-US" dirty="0"/>
              <a:t> 2019</a:t>
            </a:r>
          </a:p>
          <a:p>
            <a:pPr fontAlgn="base"/>
            <a:r>
              <a:rPr lang="en-US" dirty="0"/>
              <a:t>Arora, Sanjeev, et al. </a:t>
            </a:r>
            <a:r>
              <a:rPr lang="en-US" b="1" dirty="0"/>
              <a:t>On exact computation with an infinitely wide neural net </a:t>
            </a:r>
            <a:r>
              <a:rPr lang="en-US" dirty="0" err="1"/>
              <a:t>NeurIPS</a:t>
            </a:r>
            <a:r>
              <a:rPr lang="en-US" dirty="0"/>
              <a:t> 2019</a:t>
            </a:r>
            <a:endParaRPr lang="en-US" b="1" dirty="0"/>
          </a:p>
          <a:p>
            <a:pPr fontAlgn="base"/>
            <a:r>
              <a:rPr lang="en-US" dirty="0"/>
              <a:t>Li, </a:t>
            </a:r>
            <a:r>
              <a:rPr lang="en-US" dirty="0" err="1"/>
              <a:t>Zhiyuan</a:t>
            </a:r>
            <a:r>
              <a:rPr lang="en-US" dirty="0"/>
              <a:t>, et al. </a:t>
            </a:r>
            <a:r>
              <a:rPr lang="en-US" b="1" dirty="0"/>
              <a:t>Enhanced Convolutional Neural Tangent Kernels</a:t>
            </a:r>
            <a:r>
              <a:rPr lang="en-US" dirty="0"/>
              <a:t> </a:t>
            </a:r>
            <a:r>
              <a:rPr lang="en-US" dirty="0" err="1"/>
              <a:t>NeurIPS</a:t>
            </a:r>
            <a:r>
              <a:rPr lang="en-US" dirty="0"/>
              <a:t> 2019</a:t>
            </a:r>
          </a:p>
          <a:p>
            <a:pPr fontAlgn="base"/>
            <a:r>
              <a:rPr lang="en-US" dirty="0">
                <a:hlinkClick r:id="rId2"/>
              </a:rPr>
              <a:t>https://towardsdatascience.com/kernel-function-6f1d2be6091</a:t>
            </a:r>
            <a:endParaRPr lang="en-US" dirty="0"/>
          </a:p>
          <a:p>
            <a:pPr fontAlgn="base"/>
            <a:r>
              <a:rPr lang="en-US" dirty="0">
                <a:hlinkClick r:id="rId3"/>
              </a:rPr>
              <a:t>https://rajatvd.github.io/NTK/</a:t>
            </a:r>
            <a:endParaRPr lang="en-US" dirty="0"/>
          </a:p>
          <a:p>
            <a:pPr marL="228600" lvl="1">
              <a:spcBef>
                <a:spcPts val="1000"/>
              </a:spcBef>
            </a:pP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1663334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In the </a:t>
            </a:r>
            <a:r>
              <a:rPr lang="en-US" b="1" dirty="0">
                <a:highlight>
                  <a:srgbClr val="FFFF00"/>
                </a:highlight>
              </a:rPr>
              <a:t>infinite width </a:t>
            </a:r>
            <a:r>
              <a:rPr lang="en-US" dirty="0">
                <a:highlight>
                  <a:srgbClr val="FFFF00"/>
                </a:highlight>
              </a:rPr>
              <a:t>or </a:t>
            </a:r>
            <a:r>
              <a:rPr lang="en-US" b="1" dirty="0">
                <a:highlight>
                  <a:srgbClr val="FFFF00"/>
                </a:highlight>
              </a:rPr>
              <a:t>large scale </a:t>
            </a:r>
            <a:r>
              <a:rPr lang="en-US" dirty="0"/>
              <a:t>scenarios the weights of a neural network don’t move very much during training </a:t>
            </a:r>
          </a:p>
          <a:p>
            <a:r>
              <a:rPr lang="en-US" dirty="0"/>
              <a:t>The derivative of weights WRT Loss function L is very close to linear</a:t>
            </a:r>
          </a:p>
          <a:p>
            <a:r>
              <a:rPr lang="en-US" dirty="0"/>
              <a:t>In this regime SGD can be written as a kernel gradient with the neural tangent kernel</a:t>
            </a:r>
            <a:endParaRPr lang="en-US" b="1" dirty="0"/>
          </a:p>
          <a:p>
            <a:r>
              <a:rPr lang="en-US" dirty="0"/>
              <a:t>Using this kernel one can study gradient descent more mathematically</a:t>
            </a:r>
          </a:p>
          <a:p>
            <a:r>
              <a:rPr lang="en-US" dirty="0"/>
              <a:t>Interesting result: </a:t>
            </a:r>
            <a:r>
              <a:rPr lang="en-US" dirty="0">
                <a:highlight>
                  <a:srgbClr val="FFFF00"/>
                </a:highlight>
              </a:rPr>
              <a:t>One can prove that gradient descent converges to the global minima here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NTK and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361814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Intuitively, A </a:t>
            </a:r>
            <a:r>
              <a:rPr lang="en-US" b="1" dirty="0"/>
              <a:t>kernel method </a:t>
            </a:r>
            <a:r>
              <a:rPr lang="en-US" dirty="0"/>
              <a:t>is a method that uses similarities between points rather than reasoning about features to perform a task (clustering, classifying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 kernel function is a similarity function between </a:t>
            </a:r>
            <a:r>
              <a:rPr lang="en-US" dirty="0" err="1"/>
              <a:t>datapoints</a:t>
            </a:r>
            <a:r>
              <a:rPr lang="en-US" dirty="0"/>
              <a:t> on the basis of the feature vector</a:t>
            </a:r>
          </a:p>
          <a:p>
            <a:pPr lvl="1"/>
            <a:r>
              <a:rPr lang="en-US" dirty="0"/>
              <a:t>Ex: Gaussian kernel</a:t>
            </a:r>
          </a:p>
          <a:p>
            <a:r>
              <a:rPr lang="en-US" dirty="0"/>
              <a:t>Similarity functions are symmetric and non-negative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kernel Method?</a:t>
            </a:r>
          </a:p>
        </p:txBody>
      </p:sp>
    </p:spTree>
    <p:extLst>
      <p:ext uri="{BB962C8B-B14F-4D97-AF65-F5344CB8AC3E}">
        <p14:creationId xmlns:p14="http://schemas.microsoft.com/office/powerpoint/2010/main" val="12921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9"/>
            <a:ext cx="8351227" cy="1325563"/>
          </a:xfrm>
        </p:spPr>
        <p:txBody>
          <a:bodyPr/>
          <a:lstStyle/>
          <a:p>
            <a:r>
              <a:rPr lang="en-US" dirty="0"/>
              <a:t>Distance to Affinity via Kernels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889" y="6039556"/>
            <a:ext cx="532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Affinities correlations in this hidden hypothetical space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6" y="1516416"/>
            <a:ext cx="6039556" cy="4350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59222" y="2187222"/>
            <a:ext cx="1450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Real-valued</a:t>
            </a:r>
          </a:p>
          <a:p>
            <a:r>
              <a:rPr lang="en-US" dirty="0"/>
              <a:t>Non-negative</a:t>
            </a:r>
          </a:p>
          <a:p>
            <a:r>
              <a:rPr lang="en-US" dirty="0"/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2756018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Mathematical definition</a:t>
            </a:r>
            <a:r>
              <a:rPr lang="en-US" i="1" dirty="0"/>
              <a:t>: K is a kernel function if it can be written as the inner product of two </a:t>
            </a:r>
            <a:r>
              <a:rPr lang="en-US" b="1" i="1" dirty="0"/>
              <a:t>feature maps </a:t>
            </a:r>
            <a:r>
              <a:rPr lang="en-US" i="1" dirty="0"/>
              <a:t>in an m dimensional space</a:t>
            </a:r>
            <a:r>
              <a:rPr lang="en-US" b="1" i="1" dirty="0"/>
              <a:t>   </a:t>
            </a:r>
          </a:p>
          <a:p>
            <a:r>
              <a:rPr lang="en-US" b="1" i="1" dirty="0"/>
              <a:t>K(x, y) = &lt;f(x), f(y)&gt;</a:t>
            </a:r>
          </a:p>
          <a:p>
            <a:r>
              <a:rPr lang="en-US" i="1" dirty="0"/>
              <a:t>Here K is the kernel function, x, y are n dimensional inputs.</a:t>
            </a:r>
          </a:p>
          <a:p>
            <a:r>
              <a:rPr lang="en-US" i="1" dirty="0"/>
              <a:t>f is a </a:t>
            </a:r>
            <a:r>
              <a:rPr lang="en-US" b="1" i="1" dirty="0"/>
              <a:t>feature-map </a:t>
            </a:r>
            <a:r>
              <a:rPr lang="en-US" i="1" dirty="0"/>
              <a:t>from n-dimension to m-dimension space</a:t>
            </a:r>
          </a:p>
          <a:p>
            <a:r>
              <a:rPr lang="en-US" i="1" dirty="0"/>
              <a:t> &lt; </a:t>
            </a:r>
            <a:r>
              <a:rPr lang="en-US" i="1" dirty="0" err="1"/>
              <a:t>x,y</a:t>
            </a:r>
            <a:r>
              <a:rPr lang="en-US" i="1" dirty="0"/>
              <a:t>&gt; denotes the dot product</a:t>
            </a:r>
          </a:p>
          <a:p>
            <a:r>
              <a:rPr lang="en-US" i="1" dirty="0"/>
              <a:t>Usually m is much larger than 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Methods </a:t>
            </a:r>
          </a:p>
        </p:txBody>
      </p:sp>
    </p:spTree>
    <p:extLst>
      <p:ext uri="{BB962C8B-B14F-4D97-AF65-F5344CB8AC3E}">
        <p14:creationId xmlns:p14="http://schemas.microsoft.com/office/powerpoint/2010/main" val="1163176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 Methods often use a matrix of pairwise similarities</a:t>
            </a:r>
          </a:p>
          <a:p>
            <a:r>
              <a:rPr lang="en-US" dirty="0"/>
              <a:t>This matrix is often called a </a:t>
            </a:r>
            <a:r>
              <a:rPr lang="en-US" b="1" dirty="0"/>
              <a:t>kernel matrix M(</a:t>
            </a:r>
            <a:r>
              <a:rPr lang="en-US" b="1" dirty="0" err="1"/>
              <a:t>i,j</a:t>
            </a:r>
            <a:r>
              <a:rPr lang="en-US" b="1" dirty="0"/>
              <a:t>) = </a:t>
            </a:r>
            <a:r>
              <a:rPr lang="en-US" b="1" i="1" dirty="0"/>
              <a:t>K(x</a:t>
            </a:r>
            <a:r>
              <a:rPr lang="en-US" b="1" i="1" baseline="-25000" dirty="0"/>
              <a:t>i</a:t>
            </a:r>
            <a:r>
              <a:rPr lang="en-US" b="1" i="1" dirty="0"/>
              <a:t>, </a:t>
            </a:r>
            <a:r>
              <a:rPr lang="en-US" b="1" i="1" dirty="0" err="1"/>
              <a:t>x</a:t>
            </a:r>
            <a:r>
              <a:rPr lang="en-US" b="1" i="1" baseline="-25000" dirty="0" err="1"/>
              <a:t>j</a:t>
            </a:r>
            <a:r>
              <a:rPr lang="en-US" b="1" i="1" dirty="0"/>
              <a:t>) </a:t>
            </a:r>
          </a:p>
          <a:p>
            <a:r>
              <a:rPr lang="en-US" dirty="0"/>
              <a:t>Each row of a kernel matrix gives the similarity of a </a:t>
            </a:r>
            <a:r>
              <a:rPr lang="en-US" dirty="0" err="1"/>
              <a:t>datapoint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with all other </a:t>
            </a:r>
            <a:r>
              <a:rPr lang="en-US" dirty="0" err="1"/>
              <a:t>datapoints</a:t>
            </a:r>
            <a:r>
              <a:rPr lang="en-US" dirty="0"/>
              <a:t> 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  <a:p>
            <a:r>
              <a:rPr lang="en-US" dirty="0"/>
              <a:t>Kernel matrices have nice properties if you use a proper similarity function </a:t>
            </a:r>
          </a:p>
          <a:p>
            <a:r>
              <a:rPr lang="en-US" dirty="0"/>
              <a:t>Kernel matrices are positive-semidefinite </a:t>
            </a:r>
            <a:r>
              <a:rPr lang="en-US" dirty="0" err="1"/>
              <a:t>matrice</a:t>
            </a:r>
            <a:endParaRPr lang="en-US" dirty="0"/>
          </a:p>
          <a:p>
            <a:r>
              <a:rPr lang="en-US" b="1" dirty="0"/>
              <a:t>PSD matrices </a:t>
            </a:r>
            <a:r>
              <a:rPr lang="en-US" b="1" dirty="0" err="1"/>
              <a:t>z</a:t>
            </a:r>
            <a:r>
              <a:rPr lang="en-US" b="1" baseline="30000" dirty="0" err="1"/>
              <a:t>T</a:t>
            </a:r>
            <a:r>
              <a:rPr lang="en-US" b="1" dirty="0" err="1"/>
              <a:t>Mz</a:t>
            </a:r>
            <a:r>
              <a:rPr lang="en-US" b="1" dirty="0"/>
              <a:t> is always positive for any non-zero vector z</a:t>
            </a:r>
          </a:p>
          <a:p>
            <a:pPr lvl="1"/>
            <a:r>
              <a:rPr lang="en-US" dirty="0"/>
              <a:t>They are symmetric matrices </a:t>
            </a:r>
          </a:p>
          <a:p>
            <a:pPr lvl="1"/>
            <a:r>
              <a:rPr lang="en-US" dirty="0"/>
              <a:t>Eigenvalues are all greater than or equal to 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Kernel Matrix </a:t>
            </a:r>
          </a:p>
        </p:txBody>
      </p:sp>
    </p:spTree>
    <p:extLst>
      <p:ext uri="{BB962C8B-B14F-4D97-AF65-F5344CB8AC3E}">
        <p14:creationId xmlns:p14="http://schemas.microsoft.com/office/powerpoint/2010/main" val="416592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60775</TotalTime>
  <Words>1744</Words>
  <Application>Microsoft Macintosh PowerPoint</Application>
  <PresentationFormat>On-screen Show (4:3)</PresentationFormat>
  <Paragraphs>216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Helvetica</vt:lpstr>
      <vt:lpstr>Office Theme</vt:lpstr>
      <vt:lpstr>Deep Learning Theory and Applications Kernel Methods and  Neural Tangent Kernels</vt:lpstr>
      <vt:lpstr>Outline</vt:lpstr>
      <vt:lpstr>PowerPoint Presentation</vt:lpstr>
      <vt:lpstr>NTK and Generalization</vt:lpstr>
      <vt:lpstr>NTK and Gradient Descent</vt:lpstr>
      <vt:lpstr>What is a kernel Method?</vt:lpstr>
      <vt:lpstr>Distance to Affinity via Kernels</vt:lpstr>
      <vt:lpstr>Kernel Methods </vt:lpstr>
      <vt:lpstr>Kernel Matrix </vt:lpstr>
      <vt:lpstr>Kernel Trick</vt:lpstr>
      <vt:lpstr>Linear methods to find non-linear functions</vt:lpstr>
      <vt:lpstr>PCA vs Kernel PCA </vt:lpstr>
      <vt:lpstr>Kernel Ridge Regression</vt:lpstr>
      <vt:lpstr>Kernel Regression</vt:lpstr>
      <vt:lpstr>Gaussian Kernel</vt:lpstr>
      <vt:lpstr>Ridge regression </vt:lpstr>
      <vt:lpstr>NTK as an explicit mapping</vt:lpstr>
      <vt:lpstr>Neural Tangent Kernel Matrix</vt:lpstr>
      <vt:lpstr>Full Batch Gradient Descent</vt:lpstr>
      <vt:lpstr>Taylor Expansion of weights around initialization </vt:lpstr>
      <vt:lpstr>The lazy regime</vt:lpstr>
      <vt:lpstr>Negligible Change in Jacobian </vt:lpstr>
      <vt:lpstr>Width of Network </vt:lpstr>
      <vt:lpstr>Infinite width limit </vt:lpstr>
      <vt:lpstr>Relationship to network width</vt:lpstr>
      <vt:lpstr>Relationship to scale</vt:lpstr>
      <vt:lpstr>Random Initializations</vt:lpstr>
      <vt:lpstr>After training with GD</vt:lpstr>
      <vt:lpstr>Training of the weights </vt:lpstr>
      <vt:lpstr>Increasing width, Weights don’t Budge! </vt:lpstr>
      <vt:lpstr>Relative Change in weights w/training </vt:lpstr>
      <vt:lpstr>Actual vs Linearized Loss</vt:lpstr>
      <vt:lpstr>Continuous evolution of weights</vt:lpstr>
      <vt:lpstr>Gradient flow</vt:lpstr>
      <vt:lpstr>Simplified Gradient Flow </vt:lpstr>
      <vt:lpstr>Output Dynamics </vt:lpstr>
      <vt:lpstr>Training in the Kernel Regime</vt:lpstr>
      <vt:lpstr>Descent along Eigenvectors of NTK</vt:lpstr>
      <vt:lpstr>Eigenvector Decay Visualized </vt:lpstr>
      <vt:lpstr>Generalization </vt:lpstr>
      <vt:lpstr>Are NTKs equivalent to NNs?</vt:lpstr>
      <vt:lpstr>Further reading</vt:lpstr>
    </vt:vector>
  </TitlesOfParts>
  <Company>Yale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Theory and Applications</dc:title>
  <dc:creator>Kevin</dc:creator>
  <cp:lastModifiedBy>Wenxin Xu</cp:lastModifiedBy>
  <cp:revision>851</cp:revision>
  <dcterms:created xsi:type="dcterms:W3CDTF">2018-01-19T01:41:57Z</dcterms:created>
  <dcterms:modified xsi:type="dcterms:W3CDTF">2022-05-08T15:50:47Z</dcterms:modified>
</cp:coreProperties>
</file>